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8"/>
  </p:notesMasterIdLst>
  <p:handoutMasterIdLst>
    <p:handoutMasterId r:id="rId49"/>
  </p:handoutMasterIdLst>
  <p:sldIdLst>
    <p:sldId id="394" r:id="rId3"/>
    <p:sldId id="479" r:id="rId4"/>
    <p:sldId id="480" r:id="rId5"/>
    <p:sldId id="481" r:id="rId6"/>
    <p:sldId id="482" r:id="rId7"/>
    <p:sldId id="483" r:id="rId8"/>
    <p:sldId id="484" r:id="rId9"/>
    <p:sldId id="490" r:id="rId10"/>
    <p:sldId id="492" r:id="rId11"/>
    <p:sldId id="494" r:id="rId12"/>
    <p:sldId id="525" r:id="rId13"/>
    <p:sldId id="527" r:id="rId14"/>
    <p:sldId id="495" r:id="rId15"/>
    <p:sldId id="496" r:id="rId16"/>
    <p:sldId id="497" r:id="rId17"/>
    <p:sldId id="498" r:id="rId18"/>
    <p:sldId id="499" r:id="rId19"/>
    <p:sldId id="502" r:id="rId20"/>
    <p:sldId id="503" r:id="rId21"/>
    <p:sldId id="504" r:id="rId22"/>
    <p:sldId id="505" r:id="rId23"/>
    <p:sldId id="506" r:id="rId24"/>
    <p:sldId id="532" r:id="rId25"/>
    <p:sldId id="539" r:id="rId26"/>
    <p:sldId id="533" r:id="rId27"/>
    <p:sldId id="507" r:id="rId28"/>
    <p:sldId id="508" r:id="rId29"/>
    <p:sldId id="509" r:id="rId30"/>
    <p:sldId id="510" r:id="rId31"/>
    <p:sldId id="511" r:id="rId32"/>
    <p:sldId id="528" r:id="rId33"/>
    <p:sldId id="529" r:id="rId34"/>
    <p:sldId id="530" r:id="rId35"/>
    <p:sldId id="512" r:id="rId36"/>
    <p:sldId id="513" r:id="rId37"/>
    <p:sldId id="514" r:id="rId38"/>
    <p:sldId id="515" r:id="rId39"/>
    <p:sldId id="536" r:id="rId40"/>
    <p:sldId id="538" r:id="rId41"/>
    <p:sldId id="535" r:id="rId42"/>
    <p:sldId id="534" r:id="rId43"/>
    <p:sldId id="421" r:id="rId44"/>
    <p:sldId id="531" r:id="rId45"/>
    <p:sldId id="472" r:id="rId46"/>
    <p:sldId id="393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663606"/>
    <a:srgbClr val="F9F0AB"/>
    <a:srgbClr val="F9E6AB"/>
    <a:srgbClr val="F9FAAB"/>
    <a:srgbClr val="767691"/>
    <a:srgbClr val="7676AA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 varScale="1">
        <p:scale>
          <a:sx n="92" d="100"/>
          <a:sy n="92" d="100"/>
        </p:scale>
        <p:origin x="24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6/15/2015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689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6/15/2015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2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msdn.microsoft.com/en-us/library/aa645739(v=vs.71).aspx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39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35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34.png"/><Relationship Id="rId19" Type="http://schemas.openxmlformats.org/officeDocument/2006/relationships/hyperlink" Target="https://softuni.bg/courses/oop/" TargetMode="External"/><Relationship Id="rId4" Type="http://schemas.openxmlformats.org/officeDocument/2006/relationships/image" Target="../media/image31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08411" y="762000"/>
            <a:ext cx="7681700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Delegates and Events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08412" y="1965299"/>
            <a:ext cx="7681700" cy="12271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Callback Functionality and</a:t>
            </a:r>
            <a:br>
              <a:rPr lang="en-US" dirty="0" smtClean="0"/>
            </a:br>
            <a:r>
              <a:rPr lang="en-US" dirty="0" smtClean="0"/>
              <a:t>Event-Driven Programming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142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288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7" name="Picture 3" descr="C:\Documents\Courses\OOP\OOP Images\20101026061253!Current_event_mark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3505200"/>
            <a:ext cx="4658256" cy="332906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632199"/>
            <a:ext cx="2152473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 delegate can be generic:</a:t>
            </a:r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C# has a feature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implicit method group conversion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Applies to all delegate types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Enables you to write the previous line with this simplified syntax: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 Delegates</a:t>
            </a:r>
            <a:endParaRPr lang="en-US" dirty="0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812590" y="1926608"/>
            <a:ext cx="10563648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void SomeDelegate&lt;T&gt;(T item);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static void Notify(int i) { } 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SomeDelegate&lt;int&gt; d = new SomeDelegate&lt;int&gt;(Notify); 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812589" y="5546568"/>
            <a:ext cx="10563648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SomeDelegate&lt;int&gt; d = Notify; 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731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Predefined delegates in .NET: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Action&lt;T1, T2, T3&gt;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predefined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Func&lt;T1, T2, TResult&gt;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generic predefined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 with return value of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TResult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Examples: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Predefined Delegates: Action and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</a:t>
            </a:r>
            <a:endParaRPr lang="en-US" noProof="1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854123" y="4472608"/>
            <a:ext cx="1034568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Func&lt;string, int&gt; intParseFunction = int.Parse;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int num = intParseFunction("10");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Action&lt;int&gt; printNumberAction = Console.WriteLine;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printNumberAction(num);</a:t>
            </a:r>
          </a:p>
        </p:txBody>
      </p:sp>
    </p:spTree>
    <p:extLst>
      <p:ext uri="{BB962C8B-B14F-4D97-AF65-F5344CB8AC3E}">
        <p14:creationId xmlns:p14="http://schemas.microsoft.com/office/powerpoint/2010/main" val="149595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84" y="4953000"/>
            <a:ext cx="10263928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Action&lt;T&gt; and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Func&lt;T, Result&gt;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84" y="5754968"/>
            <a:ext cx="10263928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454728" y="1143000"/>
            <a:ext cx="7226240" cy="3461024"/>
            <a:chOff x="2373372" y="1154354"/>
            <a:chExt cx="7226240" cy="3461024"/>
          </a:xfrm>
        </p:grpSpPr>
        <p:pic>
          <p:nvPicPr>
            <p:cNvPr id="38914" name="Picture 2" descr="http://www.softsearch.com/ac4/pages/archive/doc2/Softsearch%20promotes%20pro-choice%20in%20generic%20software%20market_files/softsearch2.jpg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2373372" y="1154354"/>
              <a:ext cx="7226240" cy="3461024"/>
            </a:xfrm>
            <a:prstGeom prst="trapezoid">
              <a:avLst>
                <a:gd name="adj" fmla="val 9106"/>
              </a:avLst>
            </a:prstGeom>
            <a:noFill/>
          </p:spPr>
        </p:pic>
        <p:pic>
          <p:nvPicPr>
            <p:cNvPr id="66562" name="Picture 2" descr="http://www.sgeier.net/fractals/fractals/08/Ignition.jpg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3589829" y="1551147"/>
              <a:ext cx="5028182" cy="2758714"/>
            </a:xfrm>
            <a:prstGeom prst="roundRect">
              <a:avLst>
                <a:gd name="adj" fmla="val 33249"/>
              </a:avLst>
            </a:prstGeom>
            <a:noFill/>
            <a:effectLst>
              <a:softEdge rad="635000"/>
            </a:effectLst>
          </p:spPr>
        </p:pic>
      </p:grpSp>
    </p:spTree>
    <p:extLst>
      <p:ext uri="{BB962C8B-B14F-4D97-AF65-F5344CB8AC3E}">
        <p14:creationId xmlns:p14="http://schemas.microsoft.com/office/powerpoint/2010/main" val="408460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6" name="Picture 4" descr="http://www.sgeier.net/fractals/fractals/07/Classic%20Fuzz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827212" y="1828800"/>
            <a:ext cx="5334000" cy="2580864"/>
          </a:xfrm>
          <a:prstGeom prst="roundRect">
            <a:avLst>
              <a:gd name="adj" fmla="val 50000"/>
            </a:avLst>
          </a:prstGeom>
          <a:noFill/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601159"/>
            <a:ext cx="10416328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59684" y="5479327"/>
            <a:ext cx="10416328" cy="692873"/>
          </a:xfrm>
        </p:spPr>
        <p:txBody>
          <a:bodyPr/>
          <a:lstStyle/>
          <a:p>
            <a:r>
              <a:rPr lang="en-US" dirty="0"/>
              <a:t>Definition and </a:t>
            </a:r>
            <a:r>
              <a:rPr lang="en-US" dirty="0" smtClean="0"/>
              <a:t>Parameters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2" y="1637305"/>
            <a:ext cx="2105026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838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Often a class / method is created just for the sake of using a delegate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code involved is often relatively short and simple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let you define a nameless method called by a delegate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Lambda functions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are a variant of anonymous methods with shorter syntax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00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/>
          <p:cNvSpPr>
            <a:spLocks noChangeArrowheads="1"/>
          </p:cNvSpPr>
          <p:nvPr/>
        </p:nvSpPr>
        <p:spPr bwMode="auto">
          <a:xfrm>
            <a:off x="811238" y="1354753"/>
            <a:ext cx="10464774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InvokeDelegateExample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void SomeMethod(string msg)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Console.WriteLine(msg);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void Main()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Action&lt;string&gt; action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SomeMethod;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action();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Delegates: The Standard Way</a:t>
            </a:r>
            <a:endParaRPr lang="en-US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7313612" y="3587750"/>
            <a:ext cx="3429000" cy="908050"/>
          </a:xfrm>
          <a:prstGeom prst="wedgeRoundRectCallout">
            <a:avLst>
              <a:gd name="adj1" fmla="val -64989"/>
              <a:gd name="adj2" fmla="val 6298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2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delegate holds a method as its value </a:t>
            </a:r>
            <a:endParaRPr lang="bg-BG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81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811237" y="1712416"/>
            <a:ext cx="10463425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AnnonymousMethodExample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void Main()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Action&lt;string&gt; action = delegate(string msg)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MessageBox.Show(msg);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};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action();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Using Anonymous Methods</a:t>
            </a:r>
            <a:endParaRPr lang="en-US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291644" y="1524000"/>
            <a:ext cx="3298568" cy="1362075"/>
          </a:xfrm>
          <a:prstGeom prst="wedgeRoundRectCallout">
            <a:avLst>
              <a:gd name="adj1" fmla="val -66460"/>
              <a:gd name="adj2" fmla="val 58608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2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delegate holds an anonymous method as its value </a:t>
            </a:r>
            <a:endParaRPr lang="bg-BG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30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Using Lambda Expression</a:t>
            </a:r>
            <a:endParaRPr lang="en-US" dirty="0"/>
          </a:p>
        </p:txBody>
      </p:sp>
      <p:sp>
        <p:nvSpPr>
          <p:cNvPr id="76801" name="Rectangle 1"/>
          <p:cNvSpPr>
            <a:spLocks noChangeArrowheads="1"/>
          </p:cNvSpPr>
          <p:nvPr/>
        </p:nvSpPr>
        <p:spPr bwMode="auto">
          <a:xfrm>
            <a:off x="811237" y="1560016"/>
            <a:ext cx="10463426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LambdaExpressionExample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void Main()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Action&lt;string&gt; action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((msg)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=&gt;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{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MessageBox.Show(msg);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});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action();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466012" y="1371600"/>
            <a:ext cx="2971800" cy="1362075"/>
          </a:xfrm>
          <a:prstGeom prst="wedgeRoundRectCallout">
            <a:avLst>
              <a:gd name="adj1" fmla="val -66460"/>
              <a:gd name="adj2" fmla="val 58608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2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delegate holds a lambda function as its value </a:t>
            </a:r>
            <a:endParaRPr lang="bg-BG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11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22"/>
            <a:ext cx="8938472" cy="820600"/>
          </a:xfrm>
        </p:spPr>
        <p:txBody>
          <a:bodyPr>
            <a:normAutofit/>
          </a:bodyPr>
          <a:lstStyle/>
          <a:p>
            <a:pPr algn="ctr">
              <a:lnSpc>
                <a:spcPts val="48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84994" name="Picture 2" descr="http://www.libcoop.net/harperwoods/clipart-pencil-checklist.jpg"/>
          <p:cNvPicPr>
            <a:picLocks noChangeAspect="1" noChangeArrowheads="1"/>
          </p:cNvPicPr>
          <p:nvPr/>
        </p:nvPicPr>
        <p:blipFill>
          <a:blip r:embed="rId2" cstate="screen">
            <a:grayscl/>
          </a:blip>
          <a:srcRect/>
          <a:stretch>
            <a:fillRect/>
          </a:stretch>
        </p:blipFill>
        <p:spPr bwMode="auto">
          <a:xfrm>
            <a:off x="3568526" y="1066800"/>
            <a:ext cx="4811886" cy="3505222"/>
          </a:xfrm>
          <a:prstGeom prst="roundRect">
            <a:avLst/>
          </a:prstGeom>
          <a:noFill/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97982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4876800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678768"/>
            <a:ext cx="8938472" cy="688256"/>
          </a:xfrm>
        </p:spPr>
        <p:txBody>
          <a:bodyPr/>
          <a:lstStyle/>
          <a:p>
            <a:r>
              <a:rPr lang="en-US" dirty="0" smtClean="0"/>
              <a:t>Predefined Boolean Delegates</a:t>
            </a:r>
            <a:endParaRPr lang="en-US" dirty="0"/>
          </a:p>
        </p:txBody>
      </p:sp>
      <p:pic>
        <p:nvPicPr>
          <p:cNvPr id="28674" name="Picture 2" descr="http://images.payplay.fm/p/r/predicates2/600/predicates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451386" y="1143000"/>
            <a:ext cx="7080524" cy="35252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2546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Delegates?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 Delegates</a:t>
            </a:r>
          </a:p>
          <a:p>
            <a:pPr marL="723900" lvl="1" indent="-368300">
              <a:lnSpc>
                <a:spcPct val="100000"/>
              </a:lnSpc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Action&lt;T&gt;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Func&lt;T,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TResult&gt;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and Event Handlers</a:t>
            </a:r>
          </a:p>
          <a:p>
            <a:pPr marL="723900" lvl="1" indent="-368300"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vs. Delegates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5612" y="2590800"/>
            <a:ext cx="2987678" cy="298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59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 are predefined delegates with the following signature</a:t>
            </a:r>
          </a:p>
          <a:p>
            <a:pPr>
              <a:lnSpc>
                <a:spcPct val="110000"/>
              </a:lnSpc>
            </a:pP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 a way to check if an object meets some Boolean criteria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Used by many methods in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Array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to search for an element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For example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IList&lt;T&gt;.FindAll(Predicate&lt;T&gt;)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retrieves all elements meeting the criteria defined by the predicate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en-US" dirty="0"/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827402" y="1931504"/>
            <a:ext cx="1054883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bool Predicate&lt;T&gt;(T obj) </a:t>
            </a:r>
          </a:p>
        </p:txBody>
      </p:sp>
    </p:spTree>
    <p:extLst>
      <p:ext uri="{BB962C8B-B14F-4D97-AF65-F5344CB8AC3E}">
        <p14:creationId xmlns:p14="http://schemas.microsoft.com/office/powerpoint/2010/main" val="377826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 – Example</a:t>
            </a:r>
            <a:endParaRPr lang="en-US" dirty="0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797776" y="1135487"/>
            <a:ext cx="10578460" cy="51891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 towns = new List&lt;string&gt;()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 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"Sofia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"Burgas",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"Plovdiv",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"Varna",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"Ruse",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"Sopot",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"Silistra" 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};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 townsWithS =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towns.FindAll(delegate(string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return town.StartsWith("S");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oreach (string town in townsWithS)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Console.WriteLine(town);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r>
              <a:rPr lang="bg-BG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218075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7055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555527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C:\Documents\Courses\OOP\OOP Images\Hi-Tech-Background-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2" y="1981200"/>
            <a:ext cx="6746876" cy="247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20925539">
            <a:off x="4515007" y="2656917"/>
            <a:ext cx="3158813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38100">
                  <a:solidFill>
                    <a:schemeClr val="bg1"/>
                  </a:solidFill>
                </a:ln>
                <a:solidFill>
                  <a:srgbClr val="92D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Predicates</a:t>
            </a:r>
            <a:endParaRPr lang="en-US" sz="5400" b="1" cap="none" spc="0" dirty="0">
              <a:ln w="38100">
                <a:solidFill>
                  <a:schemeClr val="bg1"/>
                </a:solidFill>
              </a:ln>
              <a:solidFill>
                <a:srgbClr val="92D05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131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LINQ Extensions – Example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6612" y="1295400"/>
            <a:ext cx="107298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IEnumerable&lt;T&gt; Filter&lt;T&gt;(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IEnumerable&lt;T&gt; collection, Predicate&lt;T&gt;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filterPredicate)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matches = new List&lt;T&gt;();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foreach (var element in collection)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if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(filterPredicate(element))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matches.Add(element);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return matches;</a:t>
            </a:r>
          </a:p>
          <a:p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				</a:t>
            </a: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5713412" y="5379151"/>
            <a:ext cx="5712301" cy="892620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evenNumbers = source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.Filter(n =&gt; n % 2 == 0);</a:t>
            </a:r>
          </a:p>
        </p:txBody>
      </p:sp>
    </p:spTree>
    <p:extLst>
      <p:ext uri="{BB962C8B-B14F-4D97-AF65-F5344CB8AC3E}">
        <p14:creationId xmlns:p14="http://schemas.microsoft.com/office/powerpoint/2010/main" val="36969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LINQ Extensions – Example (2)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6612" y="1295400"/>
            <a:ext cx="107298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IEnumerable&lt;K&gt; Project&lt;T, K&gt;(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this IEnumerable&lt;T&gt; collection, Func&lt;T, K&gt; selectFunc)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var list = new List&lt;K&gt;();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foreach (var element in collection)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K projectedElement = selectFunc(element);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list.Add(projectedElement);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return list;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5713412" y="4876800"/>
            <a:ext cx="5712301" cy="892620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studentNames = source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.Project(st =&gt; st.Name);</a:t>
            </a:r>
          </a:p>
        </p:txBody>
      </p:sp>
    </p:spTree>
    <p:extLst>
      <p:ext uri="{BB962C8B-B14F-4D97-AF65-F5344CB8AC3E}">
        <p14:creationId xmlns:p14="http://schemas.microsoft.com/office/powerpoint/2010/main" val="109543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24348" y="4954222"/>
            <a:ext cx="9982200" cy="820600"/>
          </a:xfrm>
        </p:spPr>
        <p:txBody>
          <a:bodyPr/>
          <a:lstStyle/>
          <a:p>
            <a:r>
              <a:rPr lang="en-US" dirty="0" smtClean="0"/>
              <a:t>Custom </a:t>
            </a:r>
            <a:r>
              <a:rPr lang="en-US" dirty="0" smtClean="0">
                <a:cs typeface="Consolas" panose="020B0609020204030204" pitchFamily="49" charset="0"/>
              </a:rPr>
              <a:t>LINQ Extension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26" name="Picture 2" descr="http://iconizer.net/files/X-mac/orig/filter_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1312745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21161690">
            <a:off x="3976620" y="3491257"/>
            <a:ext cx="4301353" cy="5232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Filter(Predicate&lt;T&gt;…)</a:t>
            </a:r>
            <a:endParaRPr lang="en-US" sz="2800" b="1" dirty="0">
              <a:solidFill>
                <a:schemeClr val="tx2">
                  <a:lumMod val="9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8" name="Picture 4" descr="http://vignette2.wikia.nocookie.net/goodluckcharlie/images/4/48/Tick-mark-icon-png-6619.png/revision/latest?cb=2013122713433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178" y="1020114"/>
            <a:ext cx="1546502" cy="154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clipartbest.com/cliparts/yTo/gog/yTogogex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805" y="2107202"/>
            <a:ext cx="1065248" cy="1065248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92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235200" y="1447800"/>
            <a:ext cx="5466752" cy="3492978"/>
          </a:xfrm>
          <a:prstGeom prst="roundRect">
            <a:avLst>
              <a:gd name="adj" fmla="val 23499"/>
            </a:avLst>
          </a:prstGeom>
          <a:noFill/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340" y="5275400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2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component-oriented programming components publish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to other components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notify that something has happened</a:t>
            </a:r>
          </a:p>
          <a:p>
            <a:pPr lvl="2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E.g. moving the mouse causes an event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object which causes an event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event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sender</a:t>
            </a:r>
            <a:endParaRPr lang="bg-BG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object which receives an event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event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receiver</a:t>
            </a:r>
            <a:endParaRPr lang="bg-BG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order to receive an event, the event receivers should first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subscribe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event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in C#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are special delegate instances declared by the keyword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</a:p>
          <a:p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the component model of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the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subscription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sending 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receiving </a:t>
            </a:r>
          </a:p>
          <a:p>
            <a:pPr>
              <a:buNone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	of events is supported through delegates and events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in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4212" y="2438400"/>
            <a:ext cx="10462075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SomeDelegate eventName;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0677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C# compiler automatically defines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+=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-=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operators for events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+=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subscribes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for an event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-=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unsubscribes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for an event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No other operations are allowed</a:t>
            </a:r>
          </a:p>
          <a:p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can redefine the code for subscription and unsubscription</a:t>
            </a:r>
            <a:endParaRPr lang="en-US" noProof="1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in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20091"/>
            <a:ext cx="8938472" cy="820600"/>
          </a:xfrm>
        </p:spPr>
        <p:txBody>
          <a:bodyPr/>
          <a:lstStyle/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84" y="1143000"/>
            <a:ext cx="6911128" cy="3958254"/>
          </a:xfrm>
          <a:prstGeom prst="roundRect">
            <a:avLst>
              <a:gd name="adj" fmla="val 1160"/>
            </a:avLst>
          </a:prstGeom>
        </p:spPr>
      </p:pic>
    </p:spTree>
    <p:extLst>
      <p:ext uri="{BB962C8B-B14F-4D97-AF65-F5344CB8AC3E}">
        <p14:creationId xmlns:p14="http://schemas.microsoft.com/office/powerpoint/2010/main" val="214573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are not the same as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member fields of type delegate</a:t>
            </a: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can be members of an interface 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cannot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 event can only be called in the class where it is defined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By default the access to the events is synchronized (thread-safe)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vs. Delegates</a:t>
            </a:r>
            <a:endParaRPr lang="en-US" dirty="0"/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684212" y="1981200"/>
            <a:ext cx="44777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Action&lt;string&gt; m;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5274565" y="1739348"/>
            <a:ext cx="720455" cy="8617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bg-BG" sz="5000" b="1" dirty="0" smtClean="0">
                <a:solidFill>
                  <a:schemeClr val="tx2"/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≠</a:t>
            </a: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6071927" y="1981200"/>
            <a:ext cx="5356485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Action&lt;string&gt; m;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4092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System.EventHandler</a:t>
            </a:r>
            <a:r>
              <a:rPr lang="en-US" dirty="0" smtClean="0"/>
              <a:t> defines a reference</a:t>
            </a:r>
            <a:r>
              <a:rPr lang="bg-BG" dirty="0" smtClean="0"/>
              <a:t> </a:t>
            </a:r>
            <a:r>
              <a:rPr lang="en-US" dirty="0" smtClean="0"/>
              <a:t>to a</a:t>
            </a:r>
            <a:r>
              <a:rPr lang="bg-BG" dirty="0" smtClean="0"/>
              <a:t> </a:t>
            </a:r>
            <a:r>
              <a:rPr lang="en-US" dirty="0" smtClean="0"/>
              <a:t>callback</a:t>
            </a:r>
            <a:r>
              <a:rPr lang="bg-BG" dirty="0" smtClean="0"/>
              <a:t> </a:t>
            </a:r>
            <a:r>
              <a:rPr lang="en-US" dirty="0" smtClean="0"/>
              <a:t>method</a:t>
            </a:r>
            <a:r>
              <a:rPr lang="bg-BG" dirty="0" smtClean="0"/>
              <a:t>, </a:t>
            </a:r>
            <a:r>
              <a:rPr lang="en-US" dirty="0" smtClean="0"/>
              <a:t>which</a:t>
            </a:r>
            <a:r>
              <a:rPr lang="bg-BG" dirty="0" smtClean="0"/>
              <a:t> </a:t>
            </a:r>
            <a:r>
              <a:rPr lang="en-US" dirty="0" smtClean="0"/>
              <a:t>handles events</a:t>
            </a:r>
          </a:p>
          <a:p>
            <a:pPr lvl="1"/>
            <a:r>
              <a:rPr lang="en-US" dirty="0" smtClean="0"/>
              <a:t>No additional information is sent about the event, just a notification:</a:t>
            </a:r>
            <a:endParaRPr lang="bg-BG" dirty="0" smtClean="0"/>
          </a:p>
          <a:p>
            <a:pPr marL="0" indent="0">
              <a:buNone/>
            </a:pPr>
            <a:endParaRPr lang="bg-BG" sz="4000" dirty="0" smtClean="0"/>
          </a:p>
          <a:p>
            <a:r>
              <a:rPr lang="en-US" dirty="0" smtClean="0"/>
              <a:t>Used in many occasions internally in</a:t>
            </a:r>
            <a:r>
              <a:rPr lang="bg-BG" dirty="0" smtClean="0"/>
              <a:t> .NET</a:t>
            </a:r>
            <a:endParaRPr lang="en-US" dirty="0" smtClean="0"/>
          </a:p>
          <a:p>
            <a:r>
              <a:rPr lang="en-US" dirty="0" smtClean="0"/>
              <a:t>The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EventArgs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class is the base class with no information for the event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System.EventHandler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Delegate 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663074" y="3684896"/>
            <a:ext cx="10765338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void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EventHandler(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bject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sender,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EventArgs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e);</a:t>
            </a:r>
          </a:p>
        </p:txBody>
      </p:sp>
    </p:spTree>
    <p:extLst>
      <p:ext uri="{BB962C8B-B14F-4D97-AF65-F5344CB8AC3E}">
        <p14:creationId xmlns:p14="http://schemas.microsoft.com/office/powerpoint/2010/main" val="247240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System.EventHandler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itchFamily="49" charset="0"/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itchFamily="49" charset="0"/>
              </a:rPr>
              <a:t>(2)</a:t>
            </a:r>
            <a:endParaRPr lang="en-US" dirty="0"/>
          </a:p>
        </p:txBody>
      </p:sp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760412" y="1124421"/>
            <a:ext cx="10574411" cy="54815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Button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EventHandler Click;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EventHandler GotFocus;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EventHandler TextChanged;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...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bg-BG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ButtonExample 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private static void OnButtonClick(object sender, EventArgs eventArgs)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Console.WriteLine("OnButtonClick() event called.");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bg-BG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static void Main()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Button button = new Button();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button.Click += new EventHandler(OnButtonClick);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3344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084" y="4828300"/>
            <a:ext cx="11635528" cy="792900"/>
          </a:xfrm>
        </p:spPr>
        <p:txBody>
          <a:bodyPr/>
          <a:lstStyle/>
          <a:p>
            <a:pPr lvl="0"/>
            <a:r>
              <a:rPr lang="en-US" sz="5200" dirty="0">
                <a:ln w="500">
                  <a:noFill/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sz="5200" noProof="1" smtClean="0">
                <a:ln w="500">
                  <a:noFill/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System.EventHandler</a:t>
            </a:r>
            <a:r>
              <a:rPr lang="en-US" sz="5200" dirty="0">
                <a:ln w="500">
                  <a:noFill/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5200" dirty="0" smtClean="0">
                <a:ln w="500">
                  <a:noFill/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</a:t>
            </a:r>
            <a:endParaRPr lang="en-US" sz="52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598612" y="5715000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12289" name="Picture 1" descr="C:\Trash\bacil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298084" y="908044"/>
            <a:ext cx="5539528" cy="3740156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55947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.NET defines a convention (pattern) for defining events:</a:t>
            </a:r>
          </a:p>
          <a:p>
            <a:pPr lvl="1"/>
            <a:r>
              <a:rPr lang="en-US" dirty="0">
                <a:hlinkClick r:id="rId2"/>
              </a:rPr>
              <a:t>http://msdn.microsoft.com/en-us/library/aa645739(v=vs.71).</a:t>
            </a:r>
            <a:r>
              <a:rPr lang="en-US" dirty="0" smtClean="0">
                <a:hlinkClick r:id="rId2"/>
              </a:rPr>
              <a:t>aspx</a:t>
            </a:r>
            <a:endParaRPr lang="en-US" dirty="0" smtClean="0"/>
          </a:p>
          <a:p>
            <a:r>
              <a:rPr lang="en-US" dirty="0" smtClean="0"/>
              <a:t>Delegates which are used for events:</a:t>
            </a:r>
          </a:p>
          <a:p>
            <a:pPr lvl="1"/>
            <a:r>
              <a:rPr lang="en-US" dirty="0" smtClean="0"/>
              <a:t>Have names formed by a verb </a:t>
            </a:r>
            <a:r>
              <a:rPr lang="bg-BG" dirty="0" smtClean="0"/>
              <a:t>+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EventHandler</a:t>
            </a:r>
          </a:p>
          <a:p>
            <a:pPr lvl="1"/>
            <a:r>
              <a:rPr lang="en-US" dirty="0" smtClean="0"/>
              <a:t>Accept two parameters:</a:t>
            </a:r>
          </a:p>
          <a:p>
            <a:pPr lvl="2"/>
            <a:r>
              <a:rPr lang="en-US" dirty="0" smtClean="0"/>
              <a:t>Event sender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</a:p>
          <a:p>
            <a:pPr lvl="2"/>
            <a:r>
              <a:rPr lang="en-US" dirty="0" smtClean="0"/>
              <a:t>Event information – inherited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System.EventArgs</a:t>
            </a:r>
            <a:endParaRPr lang="en-US" dirty="0" smtClean="0"/>
          </a:p>
          <a:p>
            <a:pPr lvl="1"/>
            <a:r>
              <a:rPr lang="en-US" dirty="0" smtClean="0"/>
              <a:t>No return value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dirty="0" smtClean="0"/>
              <a:t>)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Events: Convention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24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</a:p>
          <a:p>
            <a:pPr marL="0" indent="0">
              <a:buNone/>
            </a:pPr>
            <a:endParaRPr lang="en-US" sz="5000" dirty="0" smtClean="0"/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dirty="0" smtClean="0"/>
              <a:t>Events: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Are declared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Follow </a:t>
            </a:r>
            <a:r>
              <a:rPr lang="en-US" noProof="1" smtClean="0"/>
              <a:t>PascalCase naming convention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End with a verb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Events: Convention (2)</a:t>
            </a:r>
            <a:endParaRPr lang="en-US" dirty="0"/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760412" y="1912203"/>
            <a:ext cx="1051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void ItemChangedEventHandler(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object sender, ItemChangedEventArgs eventArgs);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760412" y="5518868"/>
            <a:ext cx="1051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ItemChangedEventHandler ItemChanged;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5902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fire an event a special</a:t>
            </a:r>
            <a:r>
              <a:rPr lang="bg-BG" dirty="0" smtClean="0"/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method is created </a:t>
            </a:r>
          </a:p>
          <a:p>
            <a:pPr lvl="1"/>
            <a:r>
              <a:rPr lang="en-US" dirty="0" smtClean="0"/>
              <a:t>Named after a specific action,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OnVerb()</a:t>
            </a:r>
          </a:p>
          <a:p>
            <a:endParaRPr lang="en-US" dirty="0" smtClean="0"/>
          </a:p>
          <a:p>
            <a:endParaRPr lang="bg-BG" dirty="0" smtClean="0"/>
          </a:p>
          <a:p>
            <a:r>
              <a:rPr lang="en-US" dirty="0" smtClean="0"/>
              <a:t>The receiver method</a:t>
            </a:r>
            <a:r>
              <a:rPr lang="bg-BG" dirty="0" smtClean="0"/>
              <a:t> (</a:t>
            </a:r>
            <a:r>
              <a:rPr lang="en-US" dirty="0" smtClean="0"/>
              <a:t>handler</a:t>
            </a:r>
            <a:r>
              <a:rPr lang="bg-BG" dirty="0" smtClean="0"/>
              <a:t>)</a:t>
            </a:r>
            <a:r>
              <a:rPr lang="en-US" dirty="0" smtClean="0"/>
              <a:t> is named in the form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OnObjectEvent</a:t>
            </a:r>
            <a:r>
              <a:rPr lang="bg-BG" dirty="0" smtClean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Events: Convention (3)</a:t>
            </a:r>
            <a:endParaRPr lang="en-US" dirty="0"/>
          </a:p>
        </p:txBody>
      </p:sp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812589" y="2575072"/>
            <a:ext cx="10275857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protected void OnItemChanged()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… 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812589" y="5181601"/>
            <a:ext cx="10275857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private void OnOrderListItemChanged()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…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0291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Defining and Using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https://mscblogs.blob.core.windows.net/media/dwahlin/Media/image_172FE5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156" y="914400"/>
            <a:ext cx="4748583" cy="378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8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86400"/>
            <a:ext cx="8938472" cy="820600"/>
          </a:xfrm>
        </p:spPr>
        <p:txBody>
          <a:bodyPr/>
          <a:lstStyle/>
          <a:p>
            <a:r>
              <a:rPr lang="en-US" dirty="0" smtClean="0"/>
              <a:t>Events in User Interfaces</a:t>
            </a:r>
            <a:endParaRPr lang="en-US" dirty="0"/>
          </a:p>
        </p:txBody>
      </p:sp>
      <p:pic>
        <p:nvPicPr>
          <p:cNvPr id="2050" name="Picture 2" descr="http://www.expression-web-tutorials.com/images/ew3-windows-u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848" y="1143000"/>
            <a:ext cx="5791200" cy="413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6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in User Interfaces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Events are widely used in Graphical</a:t>
            </a:r>
            <a:br>
              <a:rPr lang="en-US" dirty="0" smtClean="0"/>
            </a:br>
            <a:r>
              <a:rPr lang="en-US" dirty="0" smtClean="0"/>
              <a:t>User Interfaces (GUIs)</a:t>
            </a:r>
          </a:p>
          <a:p>
            <a:pPr lvl="1"/>
            <a:r>
              <a:rPr lang="en-US" dirty="0" smtClean="0"/>
              <a:t>Components such as buttons define </a:t>
            </a:r>
            <a:br>
              <a:rPr lang="en-US" dirty="0" smtClean="0"/>
            </a:br>
            <a:r>
              <a:rPr lang="en-US" dirty="0" smtClean="0"/>
              <a:t>a set of </a:t>
            </a:r>
            <a:r>
              <a:rPr lang="en-US" noProof="1" smtClean="0"/>
              <a:t>events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OnFocus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OnChange</a:t>
            </a:r>
            <a:r>
              <a:rPr lang="en-US" noProof="1" smtClean="0"/>
              <a:t>, etc)</a:t>
            </a:r>
          </a:p>
          <a:p>
            <a:pPr lvl="1"/>
            <a:r>
              <a:rPr lang="en-US" dirty="0" smtClean="0"/>
              <a:t>External components can subscribe (listen) to a specific event and react to it</a:t>
            </a:r>
          </a:p>
          <a:p>
            <a:pPr lvl="1"/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1189221"/>
            <a:ext cx="4114800" cy="1534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975819" y="4800600"/>
            <a:ext cx="10223993" cy="16158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button = GetButtonById("btn");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button.OnClick += (sender, args) =&gt;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Code will be executed when button is clicked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1517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are special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C# types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that hold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 reference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 data type holding a function (method) as its value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Describe the parameters accepted and return value (method signature)</a:t>
            </a:r>
          </a:p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are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similar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function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pointers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C++</a:t>
            </a:r>
          </a:p>
          <a:p>
            <a:pPr lvl="1"/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Strongly-typed pointer (reference) to a method</a:t>
            </a:r>
          </a:p>
          <a:p>
            <a:pPr lvl="1"/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Pointer (address) to a callback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function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JavaScript any variable can hold a function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C# only variable of type delegate can hold a function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Delegates?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3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Mouse Click Event Handler – Example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31811" y="1295400"/>
            <a:ext cx="11049001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partial class MainWindow : Window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public MainWindow()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this.InitializeComponent();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this.MouseDown += this.MainWindow_MouseClick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private void MainWindow_MouseClick(object sender, MouseButtonEventArgs e)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MessageBox.Show(string.Format("Mouse clicked at ({0}, {1})",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e.MouseDevice.GetPosition(this).X,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e.MouseDevice.GetPosition(this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).Y));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228012" y="2545385"/>
            <a:ext cx="3886200" cy="1012172"/>
          </a:xfrm>
          <a:prstGeom prst="wedgeRoundRectCallout">
            <a:avLst>
              <a:gd name="adj1" fmla="val 628"/>
              <a:gd name="adj2" fmla="val 6705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noProof="1" smtClean="0">
                <a:latin typeface="+mj-lt"/>
                <a:cs typeface="Consolas" panose="020B0609020204030204" pitchFamily="49" charset="0"/>
              </a:rPr>
              <a:t>Receives info about the click as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MouseButtonEventArgs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25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Real-World UI 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4" descr="http://www.coffeecup.com/files/forums/winie9f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1295400"/>
            <a:ext cx="4818581" cy="3221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73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are data types that hold methods as their value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in C#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Action&lt;T&gt;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Func&lt;T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TResult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Predicate&lt;T&gt;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methods simplify coding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allow subscribing for notifications</a:t>
            </a:r>
            <a:b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about something happening in an object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When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"happens", all subscribers are notified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34290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Delegates and Events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</a:t>
            </a:r>
            <a:r>
              <a:rPr lang="en-US" dirty="0" smtClean="0">
                <a:hlinkClick r:id="rId19"/>
              </a:rPr>
              <a:t>softuni.bg/courses/oop/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1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point to static and instance methods</a:t>
            </a:r>
          </a:p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point to a sequence of multiple methods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Used to perform callbacks invocations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Used to implement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"publish-subscribe" model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Components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publish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their events</a:t>
            </a:r>
          </a:p>
          <a:p>
            <a:pPr lvl="2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publishes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MouseOver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events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Other components subscribe to events</a:t>
            </a:r>
          </a:p>
          <a:p>
            <a:pPr lvl="2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LoginForm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subscribes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LoginButton.Click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Delegates?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3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– Example</a:t>
            </a:r>
            <a:endParaRPr lang="en-US" dirty="0"/>
          </a:p>
        </p:txBody>
      </p:sp>
      <p:sp>
        <p:nvSpPr>
          <p:cNvPr id="49153" name="Rectangle 1"/>
          <p:cNvSpPr>
            <a:spLocks noChangeArrowheads="1"/>
          </p:cNvSpPr>
          <p:nvPr/>
        </p:nvSpPr>
        <p:spPr bwMode="auto">
          <a:xfrm>
            <a:off x="857027" y="1126817"/>
            <a:ext cx="10417636" cy="53501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Declaration of a delegate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delegate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void SimpleDelegate(string param);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DelegatesExample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public static void TestMethod(string param)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Console.WriteLine("I was called by a delegate.");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Console.WriteLine("I got parameter {0}.", param);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public static void Main()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// Instantiate the delegate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SimpleDelegate d = new SimpleDelegate(TestMethod);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// Invocation of the method, pointed by delegate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d("test");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2592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Simple Delegate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004" y="1066800"/>
            <a:ext cx="5992887" cy="3432345"/>
          </a:xfrm>
          <a:prstGeom prst="roundRect">
            <a:avLst>
              <a:gd name="adj" fmla="val 1160"/>
            </a:avLst>
          </a:prstGeom>
        </p:spPr>
      </p:pic>
    </p:spTree>
    <p:extLst>
      <p:ext uri="{BB962C8B-B14F-4D97-AF65-F5344CB8AC3E}">
        <p14:creationId xmlns:p14="http://schemas.microsoft.com/office/powerpoint/2010/main" val="323548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are Multicast</a:t>
            </a:r>
            <a:endParaRPr lang="en-US" dirty="0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914163" y="1066800"/>
            <a:ext cx="10265275" cy="54416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delegate int StringDelegate&lt;T&gt;(T value); </a:t>
            </a:r>
          </a:p>
          <a:p>
            <a:pPr lvl="0" eaLnBrk="0" hangingPunct="0">
              <a:lnSpc>
                <a:spcPts val="22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MultiDelegates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lvl="0" eaLnBrk="0" hangingPunct="0">
              <a:lnSpc>
                <a:spcPts val="1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static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int PrintString(string str)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("Str: {0}", str);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return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1;</a:t>
            </a:r>
          </a:p>
          <a:p>
            <a:pPr lvl="0" eaLnBrk="0" hangingPunct="0">
              <a:lnSpc>
                <a:spcPts val="1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lnSpc>
                <a:spcPts val="22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int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PrintStringLength(string value)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lnSpc>
                <a:spcPts val="1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("Length: {0}", value.Length);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return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2;</a:t>
            </a:r>
          </a:p>
          <a:p>
            <a:pPr lvl="0" eaLnBrk="0" hangingPunct="0">
              <a:lnSpc>
                <a:spcPts val="1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lnSpc>
                <a:spcPts val="22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public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static void Main()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lnSpc>
                <a:spcPts val="1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StringDelegate&lt;string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 d = MultiDelegates.PrintString;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+= new MultiDelegates().PrintStringLength;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int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 = d("some string value");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("Returned result: {0}", result);</a:t>
            </a:r>
          </a:p>
          <a:p>
            <a:pPr lvl="0" eaLnBrk="0" hangingPunct="0">
              <a:lnSpc>
                <a:spcPts val="1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lnSpc>
                <a:spcPts val="1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9990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://top-desktop.ru/files/biznes/800/30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865265" y="1447800"/>
            <a:ext cx="8648748" cy="3126080"/>
          </a:xfrm>
          <a:prstGeom prst="roundRect">
            <a:avLst>
              <a:gd name="adj" fmla="val 3667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6496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Multicast Delegates</a:t>
            </a:r>
            <a:endParaRPr lang="en-US" dirty="0"/>
          </a:p>
        </p:txBody>
      </p:sp>
      <p:pic>
        <p:nvPicPr>
          <p:cNvPr id="67586" name="Picture 2" descr="http://tchf.org/images/test%20tubes.gif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4062942" y="1583987"/>
            <a:ext cx="4266089" cy="2817374"/>
          </a:xfrm>
          <a:prstGeom prst="rect">
            <a:avLst/>
          </a:prstGeom>
          <a:noFill/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4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1856</Words>
  <Application>Microsoft Office PowerPoint</Application>
  <PresentationFormat>Custom</PresentationFormat>
  <Paragraphs>404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Consolas</vt:lpstr>
      <vt:lpstr>Wingdings</vt:lpstr>
      <vt:lpstr>Wingdings 2</vt:lpstr>
      <vt:lpstr>SoftUni 16x9</vt:lpstr>
      <vt:lpstr>Delegates and Events</vt:lpstr>
      <vt:lpstr>Table of Contents</vt:lpstr>
      <vt:lpstr>What are Delegates?</vt:lpstr>
      <vt:lpstr>What are Delegates?</vt:lpstr>
      <vt:lpstr>What are Delegates? (2)</vt:lpstr>
      <vt:lpstr>Delegates – Example</vt:lpstr>
      <vt:lpstr>Simple Delegate</vt:lpstr>
      <vt:lpstr>Delegates are Multicast</vt:lpstr>
      <vt:lpstr>Multicast Delegates</vt:lpstr>
      <vt:lpstr>Generic Delegates</vt:lpstr>
      <vt:lpstr>Predefined Delegates: Action and Func</vt:lpstr>
      <vt:lpstr>Action&lt;T&gt; and Func&lt;T, Result&gt;</vt:lpstr>
      <vt:lpstr>Anonymous Methods</vt:lpstr>
      <vt:lpstr>Anonymous Methods</vt:lpstr>
      <vt:lpstr>Delegates: The Standard Way</vt:lpstr>
      <vt:lpstr>Using Anonymous Methods</vt:lpstr>
      <vt:lpstr>Using Lambda Expression</vt:lpstr>
      <vt:lpstr>Anonymous Methods</vt:lpstr>
      <vt:lpstr>Predicates</vt:lpstr>
      <vt:lpstr>Predicates</vt:lpstr>
      <vt:lpstr>Predicates – Example</vt:lpstr>
      <vt:lpstr>Predicates</vt:lpstr>
      <vt:lpstr>Custom LINQ Extensions – Example</vt:lpstr>
      <vt:lpstr>Custom LINQ Extensions – Example (2)</vt:lpstr>
      <vt:lpstr>Custom LINQ Extension Methods</vt:lpstr>
      <vt:lpstr>Events</vt:lpstr>
      <vt:lpstr>Events</vt:lpstr>
      <vt:lpstr>Events in .NET</vt:lpstr>
      <vt:lpstr>Events in .NET (2)</vt:lpstr>
      <vt:lpstr>Events vs. Delegates</vt:lpstr>
      <vt:lpstr>The System.EventHandler Delegate </vt:lpstr>
      <vt:lpstr>The System.EventHandler Delegate (2)</vt:lpstr>
      <vt:lpstr>The System.EventHandler Delegate</vt:lpstr>
      <vt:lpstr>Custom Events: Convention</vt:lpstr>
      <vt:lpstr>Custom Events: Convention (2)</vt:lpstr>
      <vt:lpstr>Custom Events: Convention (3)</vt:lpstr>
      <vt:lpstr>Defining and Using Events</vt:lpstr>
      <vt:lpstr>Events in User Interfaces</vt:lpstr>
      <vt:lpstr>Events in User Interfaces</vt:lpstr>
      <vt:lpstr>UI Mouse Click Event Handler – Example</vt:lpstr>
      <vt:lpstr>Real-World UI Events</vt:lpstr>
      <vt:lpstr>Summary</vt:lpstr>
      <vt:lpstr>OOP – Delegates and Events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Delegates and Events</dc:title>
  <dc:subject>C# Basics Course</dc:subject>
  <dc:creator/>
  <cp:keywords>Delegates, Events,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2015-06-15T14:07:17Z</dcterms:modified>
  <cp:category>programming, OOP, SoftUni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